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6" r:id="rId2"/>
    <p:sldId id="273" r:id="rId3"/>
    <p:sldId id="267" r:id="rId4"/>
    <p:sldId id="269" r:id="rId5"/>
    <p:sldId id="270" r:id="rId6"/>
    <p:sldId id="272" r:id="rId7"/>
    <p:sldId id="271" r:id="rId8"/>
    <p:sldId id="276" r:id="rId9"/>
    <p:sldId id="277" r:id="rId10"/>
  </p:sldIdLst>
  <p:sldSz cx="9144000" cy="6858000" type="screen4x3"/>
  <p:notesSz cx="7102475" cy="938847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942"/>
    <a:srgbClr val="72C87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71" autoAdjust="0"/>
  </p:normalViewPr>
  <p:slideViewPr>
    <p:cSldViewPr>
      <p:cViewPr>
        <p:scale>
          <a:sx n="66" d="100"/>
          <a:sy n="66" d="100"/>
        </p:scale>
        <p:origin x="-1308"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s-CO"/>
          </a:p>
        </p:txBody>
      </p:sp>
      <p:sp>
        <p:nvSpPr>
          <p:cNvPr id="3" name="2 Marcador de fecha"/>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3F74C21-9892-4E10-A9EF-A0DEE3D31B0D}" type="datetime1">
              <a:rPr lang="es-CO" smtClean="0"/>
              <a:t>22/09/2014</a:t>
            </a:fld>
            <a:endParaRPr lang="es-CO"/>
          </a:p>
        </p:txBody>
      </p:sp>
      <p:sp>
        <p:nvSpPr>
          <p:cNvPr id="4" name="3 Marcador de pie de página"/>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45B5FAED-C1EC-48FB-BB70-A9FA524FEFF2}" type="slidenum">
              <a:rPr lang="es-CO" smtClean="0"/>
              <a:t>‹Nº›</a:t>
            </a:fld>
            <a:endParaRPr lang="es-CO"/>
          </a:p>
        </p:txBody>
      </p:sp>
    </p:spTree>
    <p:extLst>
      <p:ext uri="{BB962C8B-B14F-4D97-AF65-F5344CB8AC3E}">
        <p14:creationId xmlns:p14="http://schemas.microsoft.com/office/powerpoint/2010/main" val="25273412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s-CO"/>
          </a:p>
        </p:txBody>
      </p:sp>
      <p:sp>
        <p:nvSpPr>
          <p:cNvPr id="3" name="2 Marcador de fecha"/>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4B7CE1E-D7CF-4AE1-8355-F2F37A89836E}" type="datetime1">
              <a:rPr lang="es-CO" smtClean="0"/>
              <a:t>22/09/2014</a:t>
            </a:fld>
            <a:endParaRPr lang="es-CO"/>
          </a:p>
        </p:txBody>
      </p:sp>
      <p:sp>
        <p:nvSpPr>
          <p:cNvPr id="4" name="3 Marcador de imagen de diapositiva"/>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s-CO"/>
          </a:p>
        </p:txBody>
      </p:sp>
      <p:sp>
        <p:nvSpPr>
          <p:cNvPr id="5" name="4 Marcador de notas"/>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BE60758-258C-4898-A115-69F629BE72FF}" type="slidenum">
              <a:rPr lang="es-CO" smtClean="0"/>
              <a:pPr/>
              <a:t>‹Nº›</a:t>
            </a:fld>
            <a:endParaRPr lang="es-CO"/>
          </a:p>
        </p:txBody>
      </p:sp>
    </p:spTree>
    <p:extLst>
      <p:ext uri="{BB962C8B-B14F-4D97-AF65-F5344CB8AC3E}">
        <p14:creationId xmlns:p14="http://schemas.microsoft.com/office/powerpoint/2010/main" val="28123001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
        <p:nvSpPr>
          <p:cNvPr id="4" name="3 Marcador de fecha"/>
          <p:cNvSpPr>
            <a:spLocks noGrp="1"/>
          </p:cNvSpPr>
          <p:nvPr>
            <p:ph type="dt" sz="half" idx="10"/>
          </p:nvPr>
        </p:nvSpPr>
        <p:spPr/>
        <p:txBody>
          <a:bodyPr/>
          <a:lstStyle/>
          <a:p>
            <a:fld id="{A8FC7D0A-4304-4EC8-8592-9377FADB21F7}" type="datetime1">
              <a:rPr lang="es-CO" smtClean="0"/>
              <a:t>22/09/2014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62A4AD4-2675-4074-BD64-9B91E8745D66}" type="datetime1">
              <a:rPr lang="es-CO" smtClean="0"/>
              <a:t>22/09/2014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81DE88F-2CC3-427D-9083-75F0C9EC7AEB}" type="datetime1">
              <a:rPr lang="es-CO" smtClean="0"/>
              <a:t>22/09/2014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w="9525">
            <a:noFill/>
            <a:miter lim="800000"/>
            <a:headEnd/>
            <a:tailEnd/>
          </a:ln>
        </p:spPr>
      </p:pic>
      <p:sp>
        <p:nvSpPr>
          <p:cNvPr id="3" name="3 Marcador de fecha"/>
          <p:cNvSpPr>
            <a:spLocks noGrp="1"/>
          </p:cNvSpPr>
          <p:nvPr>
            <p:ph type="dt" sz="half" idx="10"/>
          </p:nvPr>
        </p:nvSpPr>
        <p:spPr/>
        <p:txBody>
          <a:bodyPr/>
          <a:lstStyle>
            <a:lvl1pPr>
              <a:defRPr/>
            </a:lvl1pPr>
          </a:lstStyle>
          <a:p>
            <a:pPr>
              <a:defRPr/>
            </a:pPr>
            <a:r>
              <a:rPr lang="es-CO"/>
              <a:t>Leticia Amazonas </a:t>
            </a:r>
            <a:fld id="{575F9879-8656-47B8-B32C-2B0E38E2C988}" type="datetime1">
              <a:rPr lang="es-CO" smtClean="0"/>
              <a:t>22/09/2014</a:t>
            </a:fld>
            <a:endParaRPr lang="es-CO"/>
          </a:p>
        </p:txBody>
      </p:sp>
      <p:sp>
        <p:nvSpPr>
          <p:cNvPr id="4" name="5 Marcador de número de diapositiva"/>
          <p:cNvSpPr>
            <a:spLocks noGrp="1"/>
          </p:cNvSpPr>
          <p:nvPr>
            <p:ph type="sldNum" sz="quarter" idx="11"/>
          </p:nvPr>
        </p:nvSpPr>
        <p:spPr/>
        <p:txBody>
          <a:bodyPr/>
          <a:lstStyle>
            <a:lvl1pPr>
              <a:defRPr/>
            </a:lvl1pPr>
          </a:lstStyle>
          <a:p>
            <a:pPr>
              <a:defRPr/>
            </a:pPr>
            <a:fld id="{E311750E-2B82-4E69-8C57-A9F2449B0DFF}" type="slidenum">
              <a:rPr lang="es-CO"/>
              <a:pPr>
                <a:defRPr/>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ABCCCD7-1AA1-4FA6-9367-70C563B7B21A}" type="datetime1">
              <a:rPr lang="es-CO" smtClean="0"/>
              <a:t>22/09/2014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pic>
        <p:nvPicPr>
          <p:cNvPr id="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EEC82A-4DAB-42CB-814D-12BE803CD2A4}" type="datetime1">
              <a:rPr lang="es-CO" smtClean="0"/>
              <a:t>22/09/2014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pic>
        <p:nvPicPr>
          <p:cNvPr id="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C0A9F6FF-31F1-4B9A-A626-1C0982567A53}" type="datetime1">
              <a:rPr lang="es-CO" smtClean="0"/>
              <a:t>22/09/2014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pic>
        <p:nvPicPr>
          <p:cNvPr id="8"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83F737F-A634-4BE6-9EDB-1C7493C642F4}" type="datetime1">
              <a:rPr lang="es-CO" smtClean="0"/>
              <a:t>22/09/2014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pic>
        <p:nvPicPr>
          <p:cNvPr id="10"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DB5FCD0-4DC8-47DA-A522-752C1AF19D86}" type="datetime1">
              <a:rPr lang="es-CO" smtClean="0"/>
              <a:t>22/09/2014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639775-3197-400A-AEC8-99B412D37663}" type="datetime1">
              <a:rPr lang="es-CO" smtClean="0"/>
              <a:t>22/09/2014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000836-49BB-44C6-B6BE-2AA2E1E769F4}" type="datetime1">
              <a:rPr lang="es-CO" smtClean="0"/>
              <a:t>22/09/2014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B55CF5-0208-4790-8D65-E737BE78D54A}" type="datetime1">
              <a:rPr lang="es-CO" smtClean="0"/>
              <a:t>22/09/2014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BCF0E3C-6CE7-4C7C-B6D7-C6F6EED6ED95}" type="slidenum">
              <a:rPr lang="es-CO" smtClean="0"/>
              <a:pPr/>
              <a:t>‹Nº›</a:t>
            </a:fld>
            <a:endParaRPr lang="es-CO"/>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EC242-031C-4284-8A2C-B088DC9A37CB}" type="datetime1">
              <a:rPr lang="es-CO" smtClean="0"/>
              <a:t>22/09/2014</a:t>
            </a:fld>
            <a:endParaRPr lang="es-CO"/>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F0E3C-6CE7-4C7C-B6D7-C6F6EED6ED95}" type="slidenum">
              <a:rPr lang="es-CO" smtClean="0"/>
              <a:pPr/>
              <a:t>‹Nº›</a:t>
            </a:fld>
            <a:endParaRPr lang="es-CO"/>
          </a:p>
        </p:txBody>
      </p:sp>
      <p:pic>
        <p:nvPicPr>
          <p:cNvPr id="7" name="Picture 3"/>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5 Marcador de número de diapositiva"/>
          <p:cNvSpPr>
            <a:spLocks noGrp="1"/>
          </p:cNvSpPr>
          <p:nvPr>
            <p:ph type="sldNum" sz="quarter" idx="11"/>
          </p:nvPr>
        </p:nvSpPr>
        <p:spPr bwMode="auto">
          <a:xfrm>
            <a:off x="6553200" y="6093296"/>
            <a:ext cx="2133600" cy="365125"/>
          </a:xfrm>
          <a:noFill/>
          <a:ln>
            <a:miter lim="800000"/>
            <a:headEnd/>
            <a:tailEnd/>
          </a:ln>
        </p:spPr>
        <p:txBody>
          <a:bodyPr/>
          <a:lstStyle/>
          <a:p>
            <a:fld id="{3F505A4A-2D8B-4C1E-8CDF-E438CE2AFA6F}" type="slidenum">
              <a:rPr lang="es-CO" smtClean="0"/>
              <a:pPr/>
              <a:t>1</a:t>
            </a:fld>
            <a:endParaRPr lang="es-CO" dirty="0" smtClean="0"/>
          </a:p>
        </p:txBody>
      </p:sp>
      <p:pic>
        <p:nvPicPr>
          <p:cNvPr id="8" name="Picture 2" descr="C:\Users\USUARIO\Documents\ENERGIAS ALTERNATIVAS\FORMULACION FOTOVOLTAICO\RF\Diciembre\PARA MOSTRAR PALMERAS\2013-12-12 13.06.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6841" y="2420888"/>
            <a:ext cx="5458311" cy="321297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3" y="332656"/>
            <a:ext cx="8712968" cy="1477328"/>
          </a:xfrm>
          <a:prstGeom prst="rect">
            <a:avLst/>
          </a:prstGeom>
          <a:noFill/>
        </p:spPr>
        <p:txBody>
          <a:bodyPr wrap="square" lIns="91440" tIns="45720" rIns="91440" bIns="45720">
            <a:spAutoFit/>
          </a:bodyPr>
          <a:lstStyle/>
          <a:p>
            <a:pPr algn="ctr"/>
            <a:r>
              <a:rPr lang="es-ES" sz="4500" b="1" dirty="0" smtClean="0">
                <a:ln w="9000" cmpd="sng">
                  <a:solidFill>
                    <a:schemeClr val="accent4">
                      <a:shade val="50000"/>
                      <a:satMod val="120000"/>
                    </a:schemeClr>
                  </a:solidFill>
                  <a:prstDash val="solid"/>
                </a:ln>
                <a:solidFill>
                  <a:srgbClr val="72C876"/>
                </a:solidFill>
                <a:effectLst>
                  <a:reflection blurRad="12700" stA="28000" endPos="45000" dist="1000" dir="5400000" sy="-100000" algn="bl" rotWithShape="0"/>
                </a:effectLst>
              </a:rPr>
              <a:t>PRESENTACIÓN SISTEMA FOTOVOLTAICO AMAZONAS</a:t>
            </a:r>
            <a:endParaRPr lang="es-ES" sz="4500" b="1" dirty="0">
              <a:ln w="9000" cmpd="sng">
                <a:solidFill>
                  <a:schemeClr val="accent4">
                    <a:shade val="50000"/>
                    <a:satMod val="120000"/>
                  </a:schemeClr>
                </a:solidFill>
                <a:prstDash val="solid"/>
              </a:ln>
              <a:solidFill>
                <a:srgbClr val="72C876"/>
              </a:solidFill>
              <a:effectLst>
                <a:reflection blurRad="12700" stA="28000" endPos="45000" dist="1000" dir="5400000" sy="-100000" algn="bl" rotWithShape="0"/>
              </a:effectLst>
            </a:endParaRPr>
          </a:p>
        </p:txBody>
      </p:sp>
      <p:pic>
        <p:nvPicPr>
          <p:cNvPr id="6" name="5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159979" y="5805264"/>
            <a:ext cx="2943225" cy="933450"/>
          </a:xfrm>
          <a:prstGeom prst="rect">
            <a:avLst/>
          </a:prstGeom>
          <a:noFill/>
          <a:ln>
            <a:noFill/>
          </a:ln>
        </p:spPr>
      </p:pic>
      <p:sp>
        <p:nvSpPr>
          <p:cNvPr id="2" name="1 CuadroTexto"/>
          <p:cNvSpPr txBox="1"/>
          <p:nvPr/>
        </p:nvSpPr>
        <p:spPr>
          <a:xfrm>
            <a:off x="4355976" y="5633864"/>
            <a:ext cx="2909176" cy="276999"/>
          </a:xfrm>
          <a:prstGeom prst="rect">
            <a:avLst/>
          </a:prstGeom>
          <a:noFill/>
        </p:spPr>
        <p:txBody>
          <a:bodyPr wrap="square" rtlCol="0">
            <a:spAutoFit/>
          </a:bodyPr>
          <a:lstStyle/>
          <a:p>
            <a:pPr algn="r"/>
            <a:r>
              <a:rPr lang="es-CO" sz="1200" dirty="0" smtClean="0"/>
              <a:t>Comunidad de Palmeras</a:t>
            </a:r>
            <a:endParaRPr lang="es-CO" sz="1200" dirty="0"/>
          </a:p>
        </p:txBody>
      </p:sp>
      <p:sp>
        <p:nvSpPr>
          <p:cNvPr id="3" name="2 CuadroTexto"/>
          <p:cNvSpPr txBox="1"/>
          <p:nvPr/>
        </p:nvSpPr>
        <p:spPr>
          <a:xfrm>
            <a:off x="6854673" y="6271989"/>
            <a:ext cx="1584176" cy="307777"/>
          </a:xfrm>
          <a:prstGeom prst="rect">
            <a:avLst/>
          </a:prstGeom>
          <a:noFill/>
        </p:spPr>
        <p:txBody>
          <a:bodyPr wrap="square" rtlCol="0">
            <a:spAutoFit/>
          </a:bodyPr>
          <a:lstStyle/>
          <a:p>
            <a:r>
              <a:rPr lang="es-CO" sz="1400" dirty="0" smtClean="0"/>
              <a:t>Enero 2014</a:t>
            </a:r>
            <a:endParaRPr lang="es-CO" sz="14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748052"/>
            <a:ext cx="7632848" cy="437009"/>
          </a:xfrm>
        </p:spPr>
        <p:txBody>
          <a:bodyPr/>
          <a:lstStyle/>
          <a:p>
            <a:r>
              <a:rPr lang="es-CO" u="sng" dirty="0"/>
              <a:t>¿</a:t>
            </a:r>
            <a:r>
              <a:rPr lang="es-CO" u="sng" dirty="0" smtClean="0"/>
              <a:t>EN QUE CONSISTE EL PROYECTO?</a:t>
            </a:r>
            <a:endParaRPr lang="es-CO" dirty="0"/>
          </a:p>
        </p:txBody>
      </p:sp>
      <p:sp>
        <p:nvSpPr>
          <p:cNvPr id="3075" name="5 Marcador de número de diapositiva"/>
          <p:cNvSpPr>
            <a:spLocks noGrp="1"/>
          </p:cNvSpPr>
          <p:nvPr>
            <p:ph type="sldNum" sz="quarter" idx="12"/>
          </p:nvPr>
        </p:nvSpPr>
        <p:spPr bwMode="auto">
          <a:noFill/>
          <a:ln>
            <a:miter lim="800000"/>
            <a:headEnd/>
            <a:tailEnd/>
          </a:ln>
        </p:spPr>
        <p:txBody>
          <a:bodyPr/>
          <a:lstStyle/>
          <a:p>
            <a:fld id="{3F505A4A-2D8B-4C1E-8CDF-E438CE2AFA6F}" type="slidenum">
              <a:rPr lang="es-CO" smtClean="0"/>
              <a:pPr/>
              <a:t>2</a:t>
            </a:fld>
            <a:endParaRPr lang="es-CO" dirty="0" smtClean="0"/>
          </a:p>
        </p:txBody>
      </p:sp>
      <p:sp>
        <p:nvSpPr>
          <p:cNvPr id="5" name="4 Rectángulo"/>
          <p:cNvSpPr/>
          <p:nvPr/>
        </p:nvSpPr>
        <p:spPr>
          <a:xfrm>
            <a:off x="0" y="116632"/>
            <a:ext cx="914400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500" b="1" dirty="0" smtClean="0"/>
              <a:t>SISTEMA FOTOVOLTAICO AMAZONAS</a:t>
            </a:r>
            <a:endParaRPr lang="es-CO" sz="2500" b="1" dirty="0"/>
          </a:p>
        </p:txBody>
      </p:sp>
      <p:pic>
        <p:nvPicPr>
          <p:cNvPr id="10" name="9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79" y="6021288"/>
            <a:ext cx="2467805" cy="717426"/>
          </a:xfrm>
          <a:prstGeom prst="rect">
            <a:avLst/>
          </a:prstGeom>
          <a:noFill/>
          <a:ln>
            <a:noFill/>
          </a:ln>
        </p:spPr>
      </p:pic>
      <p:sp>
        <p:nvSpPr>
          <p:cNvPr id="6" name="5 Rectángulo"/>
          <p:cNvSpPr/>
          <p:nvPr/>
        </p:nvSpPr>
        <p:spPr>
          <a:xfrm>
            <a:off x="413656" y="1264255"/>
            <a:ext cx="7974767" cy="1754326"/>
          </a:xfrm>
          <a:prstGeom prst="rect">
            <a:avLst/>
          </a:prstGeom>
        </p:spPr>
        <p:txBody>
          <a:bodyPr wrap="square">
            <a:spAutoFit/>
          </a:bodyPr>
          <a:lstStyle/>
          <a:p>
            <a:pPr algn="just"/>
            <a:r>
              <a:rPr lang="es-CO" dirty="0"/>
              <a:t>En La instalación de un sistema que incluye </a:t>
            </a:r>
            <a:r>
              <a:rPr lang="es-CO" b="1" dirty="0"/>
              <a:t>paneles solares </a:t>
            </a:r>
            <a:r>
              <a:rPr lang="es-CO" dirty="0"/>
              <a:t>(captan la radiación solar), la cual mediante equipos (inversores y controladores) transformaran la corriente para distribuirla a las líneas de distribución y posterior entrega a cada vivienda. </a:t>
            </a:r>
            <a:r>
              <a:rPr lang="es-CO" dirty="0" smtClean="0"/>
              <a:t>Adicional </a:t>
            </a:r>
            <a:r>
              <a:rPr lang="es-CO" dirty="0"/>
              <a:t>a esto, un porcentaje de la radiación solar que entra al panel ira para el cargue de baterías, las cuales sirven de respaldo para la prestación del servicio.</a:t>
            </a:r>
          </a:p>
        </p:txBody>
      </p:sp>
      <p:pic>
        <p:nvPicPr>
          <p:cNvPr id="12" name="Picture 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67644" y="3130436"/>
            <a:ext cx="6408712" cy="285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1122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748052"/>
            <a:ext cx="7632848" cy="437009"/>
          </a:xfrm>
        </p:spPr>
        <p:txBody>
          <a:bodyPr/>
          <a:lstStyle/>
          <a:p>
            <a:r>
              <a:rPr lang="es-CO" u="sng" dirty="0" smtClean="0"/>
              <a:t>FASE UNO: </a:t>
            </a:r>
            <a:r>
              <a:rPr lang="es-CO" dirty="0" smtClean="0"/>
              <a:t>DESARROLLO OBRA CIVIL</a:t>
            </a:r>
            <a:endParaRPr lang="es-CO" dirty="0"/>
          </a:p>
        </p:txBody>
      </p:sp>
      <p:sp>
        <p:nvSpPr>
          <p:cNvPr id="4" name="3 Marcador de texto"/>
          <p:cNvSpPr>
            <a:spLocks noGrp="1"/>
          </p:cNvSpPr>
          <p:nvPr>
            <p:ph type="body" sz="half" idx="2"/>
          </p:nvPr>
        </p:nvSpPr>
        <p:spPr>
          <a:xfrm>
            <a:off x="611560" y="1340768"/>
            <a:ext cx="3600400" cy="4752528"/>
          </a:xfrm>
        </p:spPr>
        <p:txBody>
          <a:bodyPr>
            <a:noAutofit/>
          </a:bodyPr>
          <a:lstStyle/>
          <a:p>
            <a:pPr marL="285750" indent="-285750" algn="just">
              <a:buFont typeface="Wingdings" panose="05000000000000000000" pitchFamily="2" charset="2"/>
              <a:buChar char="q"/>
            </a:pPr>
            <a:r>
              <a:rPr lang="es-CO" sz="1600" dirty="0" smtClean="0"/>
              <a:t>Dentro de la primera fase del proyecto se contemplo  la identificación del área  para ubicar el parque Fotovoltaico en la comunidad de Palmeras, Departamento del Amazonas. Donde se determino la instalación de  dos (2) estructuras de aluminio, las cuales van a soportar  dieciséis (16) paneles cada una.</a:t>
            </a:r>
          </a:p>
          <a:p>
            <a:pPr marL="285750" indent="-285750" algn="just">
              <a:buFont typeface="Wingdings" panose="05000000000000000000" pitchFamily="2" charset="2"/>
              <a:buChar char="q"/>
            </a:pPr>
            <a:r>
              <a:rPr lang="es-CO" sz="1600" dirty="0" smtClean="0"/>
              <a:t>Se realizo la toma de medida de radiación de la zona, dejando como resultado información  acorde  para el funcionamiento de cada uno de los equipos.</a:t>
            </a:r>
          </a:p>
          <a:p>
            <a:pPr marL="285750" indent="-285750" algn="just">
              <a:buFont typeface="Wingdings" panose="05000000000000000000" pitchFamily="2" charset="2"/>
              <a:buChar char="q"/>
            </a:pPr>
            <a:r>
              <a:rPr lang="es-CO" sz="1600" dirty="0" smtClean="0"/>
              <a:t>Se tuvo en cuenta el ángulo de inclinación de cada estructura para captar la radiación solar de manera NORTE-SUR.</a:t>
            </a:r>
            <a:endParaRPr lang="es-CO" sz="1600" dirty="0"/>
          </a:p>
        </p:txBody>
      </p:sp>
      <p:sp>
        <p:nvSpPr>
          <p:cNvPr id="3075" name="5 Marcador de número de diapositiva"/>
          <p:cNvSpPr>
            <a:spLocks noGrp="1"/>
          </p:cNvSpPr>
          <p:nvPr>
            <p:ph type="sldNum" sz="quarter" idx="12"/>
          </p:nvPr>
        </p:nvSpPr>
        <p:spPr bwMode="auto">
          <a:noFill/>
          <a:ln>
            <a:miter lim="800000"/>
            <a:headEnd/>
            <a:tailEnd/>
          </a:ln>
        </p:spPr>
        <p:txBody>
          <a:bodyPr/>
          <a:lstStyle/>
          <a:p>
            <a:fld id="{3F505A4A-2D8B-4C1E-8CDF-E438CE2AFA6F}" type="slidenum">
              <a:rPr lang="es-CO" smtClean="0"/>
              <a:pPr/>
              <a:t>3</a:t>
            </a:fld>
            <a:endParaRPr lang="es-CO" dirty="0" smtClean="0"/>
          </a:p>
        </p:txBody>
      </p:sp>
      <p:pic>
        <p:nvPicPr>
          <p:cNvPr id="2050" name="Picture 2" descr="C:\Users\USUARIO\Documents\ENERGIAS ALTERNATIVAS\FORMULACION FOTOVOLTAICO\RF-ESTRUCTURA\DSC0289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0185" y="1185061"/>
            <a:ext cx="4056271" cy="22816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UARIO\Documents\ENERGIAS ALTERNATIVAS\FORMULACION FOTOVOLTAICO\RF-ESTRUCTURA\DSC028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0185" y="3645024"/>
            <a:ext cx="4056271" cy="240626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16632"/>
            <a:ext cx="914400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500" b="1" dirty="0" smtClean="0"/>
              <a:t>SISTEMA FOTOVOLTAICO AMAZONAS</a:t>
            </a:r>
            <a:endParaRPr lang="es-CO" sz="2500" b="1" dirty="0"/>
          </a:p>
        </p:txBody>
      </p:sp>
      <p:pic>
        <p:nvPicPr>
          <p:cNvPr id="10" name="9 Imagen"/>
          <p:cNvPicPr/>
          <p:nvPr/>
        </p:nvPicPr>
        <p:blipFill>
          <a:blip r:embed="rId5" cstate="email">
            <a:extLst>
              <a:ext uri="{28A0092B-C50C-407E-A947-70E740481C1C}">
                <a14:useLocalDpi xmlns:a14="http://schemas.microsoft.com/office/drawing/2010/main"/>
              </a:ext>
            </a:extLst>
          </a:blip>
          <a:srcRect/>
          <a:stretch>
            <a:fillRect/>
          </a:stretch>
        </p:blipFill>
        <p:spPr bwMode="auto">
          <a:xfrm>
            <a:off x="159979" y="6021288"/>
            <a:ext cx="2467805" cy="717426"/>
          </a:xfrm>
          <a:prstGeom prst="rect">
            <a:avLst/>
          </a:prstGeom>
          <a:noFill/>
          <a:ln>
            <a:noFill/>
          </a:ln>
        </p:spPr>
      </p:pic>
      <p:sp>
        <p:nvSpPr>
          <p:cNvPr id="7" name="6 CuadroTexto"/>
          <p:cNvSpPr txBox="1"/>
          <p:nvPr/>
        </p:nvSpPr>
        <p:spPr>
          <a:xfrm>
            <a:off x="4860032" y="6093296"/>
            <a:ext cx="3816424" cy="276999"/>
          </a:xfrm>
          <a:prstGeom prst="rect">
            <a:avLst/>
          </a:prstGeom>
          <a:noFill/>
        </p:spPr>
        <p:txBody>
          <a:bodyPr wrap="square" rtlCol="0">
            <a:spAutoFit/>
          </a:bodyPr>
          <a:lstStyle/>
          <a:p>
            <a:pPr algn="r"/>
            <a:r>
              <a:rPr lang="es-CO" sz="1200" dirty="0"/>
              <a:t>Á</a:t>
            </a:r>
            <a:r>
              <a:rPr lang="es-CO" sz="1200" dirty="0" smtClean="0"/>
              <a:t>rea empleada para el desarrollo de la obra civil</a:t>
            </a:r>
            <a:endParaRPr lang="es-CO" sz="1200" dirty="0"/>
          </a:p>
        </p:txBody>
      </p:sp>
    </p:spTree>
    <p:extLst>
      <p:ext uri="{BB962C8B-B14F-4D97-AF65-F5344CB8AC3E}">
        <p14:creationId xmlns:p14="http://schemas.microsoft.com/office/powerpoint/2010/main" val="5689247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0754" y="548680"/>
            <a:ext cx="7571183" cy="576064"/>
          </a:xfrm>
        </p:spPr>
        <p:txBody>
          <a:bodyPr/>
          <a:lstStyle/>
          <a:p>
            <a:r>
              <a:rPr lang="es-CO" u="sng" dirty="0" smtClean="0"/>
              <a:t>FASE DOS: </a:t>
            </a:r>
            <a:r>
              <a:rPr lang="es-CO" dirty="0" smtClean="0"/>
              <a:t>INSTALACIÓN DEL SISTEMA</a:t>
            </a:r>
            <a:endParaRPr lang="es-CO" dirty="0"/>
          </a:p>
        </p:txBody>
      </p:sp>
      <p:sp>
        <p:nvSpPr>
          <p:cNvPr id="4" name="3 Marcador de texto"/>
          <p:cNvSpPr>
            <a:spLocks noGrp="1"/>
          </p:cNvSpPr>
          <p:nvPr>
            <p:ph type="body" sz="half" idx="2"/>
          </p:nvPr>
        </p:nvSpPr>
        <p:spPr>
          <a:xfrm>
            <a:off x="467544" y="1299492"/>
            <a:ext cx="3538735" cy="4691063"/>
          </a:xfrm>
        </p:spPr>
        <p:txBody>
          <a:bodyPr>
            <a:normAutofit lnSpcReduction="10000"/>
          </a:bodyPr>
          <a:lstStyle/>
          <a:p>
            <a:pPr algn="ctr"/>
            <a:r>
              <a:rPr lang="es-CO" sz="1800" b="1" i="1" dirty="0" smtClean="0">
                <a:solidFill>
                  <a:srgbClr val="377942"/>
                </a:solidFill>
                <a:effectLst>
                  <a:outerShdw blurRad="38100" dist="38100" dir="2700000" algn="tl">
                    <a:srgbClr val="000000">
                      <a:alpha val="43137"/>
                    </a:srgbClr>
                  </a:outerShdw>
                </a:effectLst>
              </a:rPr>
              <a:t>PANELES SOLARES</a:t>
            </a:r>
          </a:p>
          <a:p>
            <a:pPr algn="ctr"/>
            <a:endParaRPr lang="es-CO" sz="1800" b="1" dirty="0" smtClean="0"/>
          </a:p>
          <a:p>
            <a:pPr marL="285750" indent="-285750" algn="just">
              <a:buFont typeface="Wingdings" panose="05000000000000000000" pitchFamily="2" charset="2"/>
              <a:buChar char="Ø"/>
            </a:pPr>
            <a:r>
              <a:rPr lang="es-CO" sz="1600" dirty="0" smtClean="0"/>
              <a:t>Para la Instalación del parque fotovoltaico se realizo la configuración del sistema de acuerdo a dos (2) conexiones en serie de 48V y una (1) conexión en paralelo de 72V, la cual va conectada a los cargadores de baterías. </a:t>
            </a:r>
          </a:p>
          <a:p>
            <a:pPr algn="just"/>
            <a:endParaRPr lang="es-CO" sz="1600" dirty="0" smtClean="0"/>
          </a:p>
          <a:p>
            <a:pPr marL="285750" indent="-285750" algn="just">
              <a:buFont typeface="Wingdings" panose="05000000000000000000" pitchFamily="2" charset="2"/>
              <a:buChar char="Ø"/>
            </a:pPr>
            <a:r>
              <a:rPr lang="es-CO" sz="1600" dirty="0" smtClean="0"/>
              <a:t>Los paneles instalados son de tipo poli-cristalinos verticales, con estructura en aluminio para evitar cambios químicos en el material. </a:t>
            </a:r>
          </a:p>
          <a:p>
            <a:pPr algn="just"/>
            <a:endParaRPr lang="es-CO" sz="1600" dirty="0" smtClean="0"/>
          </a:p>
          <a:p>
            <a:pPr marL="285750" indent="-285750" algn="just">
              <a:buFont typeface="Wingdings" panose="05000000000000000000" pitchFamily="2" charset="2"/>
              <a:buChar char="Ø"/>
            </a:pPr>
            <a:r>
              <a:rPr lang="es-CO" sz="1600" dirty="0" smtClean="0"/>
              <a:t>El Angulo de inclinación es de 10°, por el reflejo del sol para países Latinoamericanos.</a:t>
            </a:r>
            <a:endParaRPr lang="es-CO" sz="1600" dirty="0"/>
          </a:p>
        </p:txBody>
      </p:sp>
      <p:sp>
        <p:nvSpPr>
          <p:cNvPr id="3075" name="5 Marcador de número de diapositiva"/>
          <p:cNvSpPr>
            <a:spLocks noGrp="1"/>
          </p:cNvSpPr>
          <p:nvPr>
            <p:ph type="sldNum" sz="quarter" idx="12"/>
          </p:nvPr>
        </p:nvSpPr>
        <p:spPr bwMode="auto">
          <a:noFill/>
          <a:ln>
            <a:miter lim="800000"/>
            <a:headEnd/>
            <a:tailEnd/>
          </a:ln>
        </p:spPr>
        <p:txBody>
          <a:bodyPr/>
          <a:lstStyle/>
          <a:p>
            <a:fld id="{3F505A4A-2D8B-4C1E-8CDF-E438CE2AFA6F}" type="slidenum">
              <a:rPr lang="es-CO" smtClean="0"/>
              <a:pPr/>
              <a:t>4</a:t>
            </a:fld>
            <a:endParaRPr lang="es-CO" dirty="0" smtClean="0"/>
          </a:p>
        </p:txBody>
      </p:sp>
      <p:pic>
        <p:nvPicPr>
          <p:cNvPr id="4099" name="Picture 3" descr="C:\Users\USUARIO\Documents\ENERGIAS ALTERNATIVAS\FORMULACION FOTOVOLTAICO\RF\Diciembre\PARA MOSTRAR PALMERAS\2013-12-12 13.06.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4298" y="3789040"/>
            <a:ext cx="4478177" cy="2195133"/>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0" y="116632"/>
            <a:ext cx="914400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500" b="1" dirty="0" smtClean="0"/>
              <a:t>SISTEMA FOTOVOLTAICO AMAZONAS</a:t>
            </a:r>
            <a:endParaRPr lang="es-CO" sz="2500" b="1" dirty="0"/>
          </a:p>
        </p:txBody>
      </p:sp>
      <p:pic>
        <p:nvPicPr>
          <p:cNvPr id="11" name="10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159979" y="6021288"/>
            <a:ext cx="2467805" cy="720080"/>
          </a:xfrm>
          <a:prstGeom prst="rect">
            <a:avLst/>
          </a:prstGeom>
          <a:noFill/>
          <a:ln>
            <a:noFill/>
          </a:ln>
        </p:spPr>
      </p:pic>
      <p:sp>
        <p:nvSpPr>
          <p:cNvPr id="6" name="5 CuadroTexto"/>
          <p:cNvSpPr txBox="1"/>
          <p:nvPr/>
        </p:nvSpPr>
        <p:spPr>
          <a:xfrm>
            <a:off x="6156176" y="6021288"/>
            <a:ext cx="2677976" cy="276999"/>
          </a:xfrm>
          <a:prstGeom prst="rect">
            <a:avLst/>
          </a:prstGeom>
          <a:noFill/>
        </p:spPr>
        <p:txBody>
          <a:bodyPr wrap="square" rtlCol="0">
            <a:spAutoFit/>
          </a:bodyPr>
          <a:lstStyle/>
          <a:p>
            <a:pPr algn="r"/>
            <a:r>
              <a:rPr lang="es-CO" sz="1200" dirty="0" smtClean="0"/>
              <a:t>Paneles instalados en la comunidad</a:t>
            </a:r>
            <a:endParaRPr lang="es-CO" sz="1200" dirty="0"/>
          </a:p>
        </p:txBody>
      </p:sp>
      <p:pic>
        <p:nvPicPr>
          <p:cNvPr id="13" name="12 Imagen"/>
          <p:cNvPicPr/>
          <p:nvPr/>
        </p:nvPicPr>
        <p:blipFill rotWithShape="1">
          <a:blip r:embed="rId5" cstate="email">
            <a:extLst>
              <a:ext uri="{28A0092B-C50C-407E-A947-70E740481C1C}">
                <a14:useLocalDpi xmlns:a14="http://schemas.microsoft.com/office/drawing/2010/main"/>
              </a:ext>
            </a:extLst>
          </a:blip>
          <a:srcRect/>
          <a:stretch/>
        </p:blipFill>
        <p:spPr bwMode="auto">
          <a:xfrm>
            <a:off x="4355975" y="1340768"/>
            <a:ext cx="4452507" cy="2214042"/>
          </a:xfrm>
          <a:prstGeom prst="rect">
            <a:avLst/>
          </a:prstGeom>
          <a:noFill/>
          <a:ln>
            <a:noFill/>
          </a:ln>
        </p:spPr>
      </p:pic>
    </p:spTree>
    <p:extLst>
      <p:ext uri="{BB962C8B-B14F-4D97-AF65-F5344CB8AC3E}">
        <p14:creationId xmlns:p14="http://schemas.microsoft.com/office/powerpoint/2010/main" val="5689247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5698975" cy="526380"/>
          </a:xfrm>
        </p:spPr>
        <p:txBody>
          <a:bodyPr/>
          <a:lstStyle/>
          <a:p>
            <a:r>
              <a:rPr lang="es-CO" dirty="0" smtClean="0">
                <a:solidFill>
                  <a:srgbClr val="377942"/>
                </a:solidFill>
                <a:effectLst>
                  <a:outerShdw blurRad="38100" dist="38100" dir="2700000" algn="tl">
                    <a:srgbClr val="000000">
                      <a:alpha val="43137"/>
                    </a:srgbClr>
                  </a:outerShdw>
                </a:effectLst>
              </a:rPr>
              <a:t>INSTALACIÓN DE BANCO DE BATERÍAS</a:t>
            </a:r>
            <a:endParaRPr lang="es-CO" dirty="0">
              <a:solidFill>
                <a:srgbClr val="377942"/>
              </a:solidFill>
              <a:effectLst>
                <a:outerShdw blurRad="38100" dist="38100" dir="2700000" algn="tl">
                  <a:srgbClr val="000000">
                    <a:alpha val="43137"/>
                  </a:srgbClr>
                </a:outerShdw>
              </a:effectLst>
            </a:endParaRPr>
          </a:p>
        </p:txBody>
      </p:sp>
      <p:sp>
        <p:nvSpPr>
          <p:cNvPr id="4" name="3 Marcador de texto"/>
          <p:cNvSpPr>
            <a:spLocks noGrp="1"/>
          </p:cNvSpPr>
          <p:nvPr>
            <p:ph type="body" sz="half" idx="2"/>
          </p:nvPr>
        </p:nvSpPr>
        <p:spPr>
          <a:xfrm>
            <a:off x="457201" y="1268760"/>
            <a:ext cx="3682751" cy="4691063"/>
          </a:xfrm>
        </p:spPr>
        <p:txBody>
          <a:bodyPr>
            <a:normAutofit/>
          </a:bodyPr>
          <a:lstStyle/>
          <a:p>
            <a:pPr marL="285750" indent="-285750" algn="just">
              <a:buFont typeface="Wingdings" panose="05000000000000000000" pitchFamily="2" charset="2"/>
              <a:buChar char="v"/>
            </a:pPr>
            <a:r>
              <a:rPr lang="es-CO" sz="1600" dirty="0" smtClean="0"/>
              <a:t>Para el desarrollo de este proyecto se adquirieron baterías de electrolito, para el almacenamiento prolongado, las cuales se conservan con agua destilada.</a:t>
            </a:r>
          </a:p>
          <a:p>
            <a:pPr algn="just"/>
            <a:endParaRPr lang="es-CO" sz="1600" dirty="0" smtClean="0"/>
          </a:p>
          <a:p>
            <a:pPr marL="285750" indent="-285750" algn="just">
              <a:buFont typeface="Wingdings" panose="05000000000000000000" pitchFamily="2" charset="2"/>
              <a:buChar char="v"/>
            </a:pPr>
            <a:r>
              <a:rPr lang="es-CO" sz="1600" dirty="0" smtClean="0"/>
              <a:t>Las baterías instaladas son de  1.278Ah para prestar el servicio después de cargadas y sin radiación solar para mas de diez (10) horas.</a:t>
            </a:r>
          </a:p>
          <a:p>
            <a:pPr marL="285750" indent="-285750" algn="just">
              <a:buFont typeface="Wingdings" panose="05000000000000000000" pitchFamily="2" charset="2"/>
              <a:buChar char="v"/>
            </a:pPr>
            <a:endParaRPr lang="es-CO" sz="1600" dirty="0"/>
          </a:p>
          <a:p>
            <a:pPr marL="285750" indent="-285750" algn="just">
              <a:buFont typeface="Wingdings" panose="05000000000000000000" pitchFamily="2" charset="2"/>
              <a:buChar char="v"/>
            </a:pPr>
            <a:r>
              <a:rPr lang="es-CO" sz="1600" dirty="0" smtClean="0"/>
              <a:t>Con base en su diseño y estructura estas Baterías son amigables con el medio ambiente, ya sus componentes (plomo y de mas minerales) son compactos para evitar posibles derrames y contacto directo con el suelo.</a:t>
            </a:r>
          </a:p>
          <a:p>
            <a:pPr algn="just"/>
            <a:endParaRPr lang="es-CO" sz="1600" dirty="0"/>
          </a:p>
        </p:txBody>
      </p:sp>
      <p:sp>
        <p:nvSpPr>
          <p:cNvPr id="3075" name="5 Marcador de número de diapositiva"/>
          <p:cNvSpPr>
            <a:spLocks noGrp="1"/>
          </p:cNvSpPr>
          <p:nvPr>
            <p:ph type="sldNum" sz="quarter" idx="12"/>
          </p:nvPr>
        </p:nvSpPr>
        <p:spPr bwMode="auto">
          <a:noFill/>
          <a:ln>
            <a:miter lim="800000"/>
            <a:headEnd/>
            <a:tailEnd/>
          </a:ln>
        </p:spPr>
        <p:txBody>
          <a:bodyPr/>
          <a:lstStyle/>
          <a:p>
            <a:fld id="{3F505A4A-2D8B-4C1E-8CDF-E438CE2AFA6F}" type="slidenum">
              <a:rPr lang="es-CO" smtClean="0"/>
              <a:pPr/>
              <a:t>5</a:t>
            </a:fld>
            <a:endParaRPr lang="es-CO" dirty="0" smtClean="0"/>
          </a:p>
        </p:txBody>
      </p:sp>
      <p:sp>
        <p:nvSpPr>
          <p:cNvPr id="9" name="8 Rectángulo"/>
          <p:cNvSpPr/>
          <p:nvPr/>
        </p:nvSpPr>
        <p:spPr>
          <a:xfrm>
            <a:off x="0" y="116632"/>
            <a:ext cx="914400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500" b="1" dirty="0" smtClean="0"/>
              <a:t>SISTEMA FOTOVOLTAICO AMAZONAS</a:t>
            </a:r>
            <a:endParaRPr lang="es-CO" sz="2500" b="1" dirty="0"/>
          </a:p>
        </p:txBody>
      </p:sp>
      <p:pic>
        <p:nvPicPr>
          <p:cNvPr id="10" name="9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79" y="6021288"/>
            <a:ext cx="2467805" cy="720080"/>
          </a:xfrm>
          <a:prstGeom prst="rect">
            <a:avLst/>
          </a:prstGeom>
          <a:noFill/>
          <a:ln>
            <a:noFill/>
          </a:ln>
        </p:spPr>
      </p:pic>
      <p:sp>
        <p:nvSpPr>
          <p:cNvPr id="7" name="6 CuadroTexto"/>
          <p:cNvSpPr txBox="1"/>
          <p:nvPr/>
        </p:nvSpPr>
        <p:spPr>
          <a:xfrm>
            <a:off x="6012160" y="6021288"/>
            <a:ext cx="2448272" cy="307777"/>
          </a:xfrm>
          <a:prstGeom prst="rect">
            <a:avLst/>
          </a:prstGeom>
          <a:noFill/>
        </p:spPr>
        <p:txBody>
          <a:bodyPr wrap="square" rtlCol="0">
            <a:spAutoFit/>
          </a:bodyPr>
          <a:lstStyle/>
          <a:p>
            <a:pPr algn="r"/>
            <a:r>
              <a:rPr lang="es-CO" sz="1400" dirty="0" smtClean="0"/>
              <a:t>Baterías </a:t>
            </a:r>
            <a:r>
              <a:rPr lang="es-CO" sz="1400" dirty="0" err="1" smtClean="0"/>
              <a:t>OPz´S</a:t>
            </a:r>
            <a:r>
              <a:rPr lang="es-CO" sz="1400" dirty="0" smtClean="0"/>
              <a:t> instaladas</a:t>
            </a:r>
            <a:endParaRPr lang="es-CO" sz="1400" dirty="0"/>
          </a:p>
        </p:txBody>
      </p:sp>
      <p:pic>
        <p:nvPicPr>
          <p:cNvPr id="11" name="Marcador de contenido 6"/>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4917132" y="908720"/>
            <a:ext cx="3543300" cy="2654052"/>
          </a:xfrm>
        </p:spPr>
      </p:pic>
      <p:pic>
        <p:nvPicPr>
          <p:cNvPr id="12" name="11 Imagen" descr="C:\Users\USUARIO\Documents\ENERGIAS ALTERNATIVAS\FORMULACION FOTOVOLTAICO\RF\FEBRERO\2014-02-04 10.10.3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0032" y="3789040"/>
            <a:ext cx="3816424" cy="1863725"/>
          </a:xfrm>
          <a:prstGeom prst="rect">
            <a:avLst/>
          </a:prstGeom>
          <a:noFill/>
          <a:ln>
            <a:noFill/>
          </a:ln>
        </p:spPr>
      </p:pic>
    </p:spTree>
    <p:extLst>
      <p:ext uri="{BB962C8B-B14F-4D97-AF65-F5344CB8AC3E}">
        <p14:creationId xmlns:p14="http://schemas.microsoft.com/office/powerpoint/2010/main" val="5689247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908720"/>
            <a:ext cx="3008313" cy="526380"/>
          </a:xfrm>
        </p:spPr>
        <p:txBody>
          <a:bodyPr/>
          <a:lstStyle/>
          <a:p>
            <a:r>
              <a:rPr lang="es-CO" dirty="0" smtClean="0">
                <a:solidFill>
                  <a:srgbClr val="377942"/>
                </a:solidFill>
                <a:effectLst>
                  <a:outerShdw blurRad="38100" dist="38100" dir="2700000" algn="tl">
                    <a:srgbClr val="000000">
                      <a:alpha val="43137"/>
                    </a:srgbClr>
                  </a:outerShdw>
                </a:effectLst>
              </a:rPr>
              <a:t>MONTAJE DE INVERSORES</a:t>
            </a:r>
            <a:endParaRPr lang="es-CO" dirty="0">
              <a:solidFill>
                <a:srgbClr val="377942"/>
              </a:solidFill>
              <a:effectLst>
                <a:outerShdw blurRad="38100" dist="38100" dir="2700000" algn="tl">
                  <a:srgbClr val="000000">
                    <a:alpha val="43137"/>
                  </a:srgbClr>
                </a:outerShdw>
              </a:effectLst>
            </a:endParaRPr>
          </a:p>
        </p:txBody>
      </p:sp>
      <p:sp>
        <p:nvSpPr>
          <p:cNvPr id="4" name="3 Marcador de texto"/>
          <p:cNvSpPr>
            <a:spLocks noGrp="1"/>
          </p:cNvSpPr>
          <p:nvPr>
            <p:ph type="body" sz="half" idx="2"/>
          </p:nvPr>
        </p:nvSpPr>
        <p:spPr>
          <a:xfrm>
            <a:off x="457201" y="1435101"/>
            <a:ext cx="4114799" cy="4691063"/>
          </a:xfrm>
        </p:spPr>
        <p:txBody>
          <a:bodyPr>
            <a:normAutofit/>
          </a:bodyPr>
          <a:lstStyle/>
          <a:p>
            <a:pPr marL="342900" indent="-342900" algn="just">
              <a:buFont typeface="Wingdings" panose="05000000000000000000" pitchFamily="2" charset="2"/>
              <a:buChar char="ü"/>
            </a:pPr>
            <a:endParaRPr lang="es-CO" sz="1600" dirty="0" smtClean="0"/>
          </a:p>
          <a:p>
            <a:pPr marL="342900" indent="-342900" algn="just">
              <a:buFont typeface="Wingdings" panose="05000000000000000000" pitchFamily="2" charset="2"/>
              <a:buChar char="ü"/>
            </a:pPr>
            <a:r>
              <a:rPr lang="es-CO" sz="1600" dirty="0" smtClean="0"/>
              <a:t>Los Inversores realizan el monitoreo a los demás equipos (cargadores y baterías).</a:t>
            </a:r>
          </a:p>
          <a:p>
            <a:pPr algn="just"/>
            <a:endParaRPr lang="es-CO" sz="1600" dirty="0" smtClean="0"/>
          </a:p>
          <a:p>
            <a:pPr marL="342900" indent="-342900" algn="just">
              <a:buFont typeface="Wingdings" panose="05000000000000000000" pitchFamily="2" charset="2"/>
              <a:buChar char="ü"/>
            </a:pPr>
            <a:r>
              <a:rPr lang="es-CO" sz="1600" dirty="0" smtClean="0"/>
              <a:t>Los inversores tienen una potencial nominal de 6000W, con voltaje nominal 230V en CA y corriente máxima en CA 120ª y voltaje nominal en cc 48V.</a:t>
            </a:r>
          </a:p>
          <a:p>
            <a:pPr marL="342900" indent="-342900" algn="just">
              <a:buFont typeface="Wingdings" panose="05000000000000000000" pitchFamily="2" charset="2"/>
              <a:buChar char="ü"/>
            </a:pPr>
            <a:endParaRPr lang="es-CO" sz="1600" dirty="0" smtClean="0"/>
          </a:p>
          <a:p>
            <a:pPr marL="342900" indent="-342900" algn="just">
              <a:buFont typeface="Wingdings" panose="05000000000000000000" pitchFamily="2" charset="2"/>
              <a:buChar char="ü"/>
            </a:pPr>
            <a:r>
              <a:rPr lang="es-CO" sz="1600" dirty="0" smtClean="0"/>
              <a:t>Dentro de la información que genera el inversor nos muestra la cantidad de energía entregada a las redes de distribución, porcentaje de carga de Batería, programación automática para el encendido y apagado de equipos y eventos presentados.</a:t>
            </a:r>
            <a:endParaRPr lang="es-CO" sz="1600" dirty="0"/>
          </a:p>
          <a:p>
            <a:pPr algn="just"/>
            <a:endParaRPr lang="es-CO" sz="1600" dirty="0"/>
          </a:p>
        </p:txBody>
      </p:sp>
      <p:sp>
        <p:nvSpPr>
          <p:cNvPr id="3075" name="5 Marcador de número de diapositiva"/>
          <p:cNvSpPr>
            <a:spLocks noGrp="1"/>
          </p:cNvSpPr>
          <p:nvPr>
            <p:ph type="sldNum" sz="quarter" idx="12"/>
          </p:nvPr>
        </p:nvSpPr>
        <p:spPr bwMode="auto">
          <a:noFill/>
          <a:ln>
            <a:miter lim="800000"/>
            <a:headEnd/>
            <a:tailEnd/>
          </a:ln>
        </p:spPr>
        <p:txBody>
          <a:bodyPr/>
          <a:lstStyle/>
          <a:p>
            <a:fld id="{3F505A4A-2D8B-4C1E-8CDF-E438CE2AFA6F}" type="slidenum">
              <a:rPr lang="es-CO" smtClean="0"/>
              <a:pPr/>
              <a:t>6</a:t>
            </a:fld>
            <a:endParaRPr lang="es-CO" dirty="0" smtClean="0"/>
          </a:p>
        </p:txBody>
      </p:sp>
      <p:sp>
        <p:nvSpPr>
          <p:cNvPr id="9" name="8 Rectángulo"/>
          <p:cNvSpPr/>
          <p:nvPr/>
        </p:nvSpPr>
        <p:spPr>
          <a:xfrm>
            <a:off x="0" y="116632"/>
            <a:ext cx="914400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500" b="1" dirty="0" smtClean="0"/>
              <a:t>SISTEMA FOTOVOLTAICO AMAZONAS</a:t>
            </a:r>
            <a:endParaRPr lang="es-CO" sz="2500" b="1" dirty="0"/>
          </a:p>
        </p:txBody>
      </p:sp>
      <p:pic>
        <p:nvPicPr>
          <p:cNvPr id="10" name="9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79" y="6021288"/>
            <a:ext cx="2467805" cy="720080"/>
          </a:xfrm>
          <a:prstGeom prst="rect">
            <a:avLst/>
          </a:prstGeom>
          <a:noFill/>
          <a:ln>
            <a:noFill/>
          </a:ln>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3577" y="1268760"/>
            <a:ext cx="3640291" cy="203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6228184" y="5882788"/>
            <a:ext cx="2585684" cy="276999"/>
          </a:xfrm>
          <a:prstGeom prst="rect">
            <a:avLst/>
          </a:prstGeom>
          <a:noFill/>
        </p:spPr>
        <p:txBody>
          <a:bodyPr wrap="square" rtlCol="0">
            <a:spAutoFit/>
          </a:bodyPr>
          <a:lstStyle/>
          <a:p>
            <a:r>
              <a:rPr lang="es-CO" sz="1200" dirty="0" smtClean="0"/>
              <a:t>Montaje en la caseta de la comunidad</a:t>
            </a:r>
            <a:endParaRPr lang="es-CO" sz="1200" dirty="0"/>
          </a:p>
        </p:txBody>
      </p:sp>
      <p:pic>
        <p:nvPicPr>
          <p:cNvPr id="11" name="Marcador de contenido 4"/>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5173577" y="3552772"/>
            <a:ext cx="3640291" cy="2330016"/>
          </a:xfrm>
        </p:spPr>
      </p:pic>
    </p:spTree>
    <p:extLst>
      <p:ext uri="{BB962C8B-B14F-4D97-AF65-F5344CB8AC3E}">
        <p14:creationId xmlns:p14="http://schemas.microsoft.com/office/powerpoint/2010/main" val="56892471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28800" y="548680"/>
            <a:ext cx="5486400" cy="449745"/>
          </a:xfrm>
        </p:spPr>
        <p:txBody>
          <a:bodyPr>
            <a:normAutofit fontScale="90000"/>
          </a:bodyPr>
          <a:lstStyle/>
          <a:p>
            <a:r>
              <a:rPr lang="es-CO" dirty="0" smtClean="0"/>
              <a:t>INSTALACIÓN DE INVERSORES Y CARGADORES SOLARES</a:t>
            </a:r>
            <a:endParaRPr lang="es-CO" dirty="0"/>
          </a:p>
        </p:txBody>
      </p:sp>
      <p:sp>
        <p:nvSpPr>
          <p:cNvPr id="4" name="3 Marcador de texto"/>
          <p:cNvSpPr>
            <a:spLocks noGrp="1"/>
          </p:cNvSpPr>
          <p:nvPr>
            <p:ph type="body" sz="half" idx="2"/>
          </p:nvPr>
        </p:nvSpPr>
        <p:spPr>
          <a:xfrm>
            <a:off x="899592" y="4653136"/>
            <a:ext cx="7200801" cy="1368152"/>
          </a:xfrm>
        </p:spPr>
        <p:txBody>
          <a:bodyPr>
            <a:noAutofit/>
          </a:bodyPr>
          <a:lstStyle/>
          <a:p>
            <a:pPr algn="just"/>
            <a:r>
              <a:rPr lang="es-CO" sz="1600" dirty="0" smtClean="0"/>
              <a:t>Los equipos de mando del sistema Fotovoltaico fueron instalados en la central de Generación de la comunidad de Palmeras.</a:t>
            </a:r>
          </a:p>
          <a:p>
            <a:pPr algn="just"/>
            <a:endParaRPr lang="es-CO" sz="800" dirty="0" smtClean="0"/>
          </a:p>
          <a:p>
            <a:pPr algn="just"/>
            <a:r>
              <a:rPr lang="es-CO" sz="1600" dirty="0" smtClean="0"/>
              <a:t>Dentro de la instalación de equipos, los inversores son los encargados de monitorear el sistema fotovoltaico y la activación automática del grupo electrógeno.</a:t>
            </a:r>
            <a:endParaRPr lang="es-CO" sz="1600" dirty="0"/>
          </a:p>
        </p:txBody>
      </p:sp>
      <p:sp>
        <p:nvSpPr>
          <p:cNvPr id="3075" name="5 Marcador de número de diapositiva"/>
          <p:cNvSpPr>
            <a:spLocks noGrp="1"/>
          </p:cNvSpPr>
          <p:nvPr>
            <p:ph type="sldNum" sz="quarter" idx="12"/>
          </p:nvPr>
        </p:nvSpPr>
        <p:spPr bwMode="auto">
          <a:noFill/>
          <a:ln>
            <a:miter lim="800000"/>
            <a:headEnd/>
            <a:tailEnd/>
          </a:ln>
        </p:spPr>
        <p:txBody>
          <a:bodyPr/>
          <a:lstStyle/>
          <a:p>
            <a:fld id="{3F505A4A-2D8B-4C1E-8CDF-E438CE2AFA6F}" type="slidenum">
              <a:rPr lang="es-CO" smtClean="0"/>
              <a:pPr/>
              <a:t>7</a:t>
            </a:fld>
            <a:endParaRPr lang="es-CO" dirty="0" smtClean="0"/>
          </a:p>
        </p:txBody>
      </p:sp>
      <p:sp>
        <p:nvSpPr>
          <p:cNvPr id="8" name="7 Rectángulo"/>
          <p:cNvSpPr/>
          <p:nvPr/>
        </p:nvSpPr>
        <p:spPr>
          <a:xfrm>
            <a:off x="0" y="116632"/>
            <a:ext cx="914400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500" b="1" dirty="0" smtClean="0"/>
              <a:t>SISTEMA FOTOVOLTAICO AMAZONAS</a:t>
            </a:r>
            <a:endParaRPr lang="es-CO" sz="2500" b="1" dirty="0"/>
          </a:p>
        </p:txBody>
      </p:sp>
      <p:pic>
        <p:nvPicPr>
          <p:cNvPr id="9" name="8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79" y="6021288"/>
            <a:ext cx="2467805" cy="720080"/>
          </a:xfrm>
          <a:prstGeom prst="rect">
            <a:avLst/>
          </a:prstGeom>
          <a:noFill/>
          <a:ln>
            <a:noFill/>
          </a:ln>
        </p:spPr>
      </p:pic>
      <p:pic>
        <p:nvPicPr>
          <p:cNvPr id="10" name="9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196752"/>
            <a:ext cx="8352928" cy="3096344"/>
          </a:xfrm>
          <a:prstGeom prst="rect">
            <a:avLst/>
          </a:prstGeom>
          <a:noFill/>
          <a:ln>
            <a:noFill/>
          </a:ln>
        </p:spPr>
      </p:pic>
    </p:spTree>
    <p:extLst>
      <p:ext uri="{BB962C8B-B14F-4D97-AF65-F5344CB8AC3E}">
        <p14:creationId xmlns:p14="http://schemas.microsoft.com/office/powerpoint/2010/main" val="5689247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5 Marcador de número de diapositiva"/>
          <p:cNvSpPr>
            <a:spLocks noGrp="1"/>
          </p:cNvSpPr>
          <p:nvPr>
            <p:ph type="sldNum" sz="quarter" idx="12"/>
          </p:nvPr>
        </p:nvSpPr>
        <p:spPr bwMode="auto">
          <a:noFill/>
          <a:ln>
            <a:miter lim="800000"/>
            <a:headEnd/>
            <a:tailEnd/>
          </a:ln>
        </p:spPr>
        <p:txBody>
          <a:bodyPr/>
          <a:lstStyle/>
          <a:p>
            <a:fld id="{3F505A4A-2D8B-4C1E-8CDF-E438CE2AFA6F}" type="slidenum">
              <a:rPr lang="es-CO" smtClean="0"/>
              <a:pPr/>
              <a:t>8</a:t>
            </a:fld>
            <a:endParaRPr lang="es-CO" dirty="0" smtClean="0"/>
          </a:p>
        </p:txBody>
      </p:sp>
      <p:sp>
        <p:nvSpPr>
          <p:cNvPr id="9" name="8 Rectángulo"/>
          <p:cNvSpPr/>
          <p:nvPr/>
        </p:nvSpPr>
        <p:spPr>
          <a:xfrm>
            <a:off x="0" y="116632"/>
            <a:ext cx="914400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500" b="1" dirty="0" smtClean="0"/>
              <a:t>SISTEMA FOTOVOLTAICO AMAZONAS</a:t>
            </a:r>
            <a:endParaRPr lang="es-CO" sz="2500" b="1" dirty="0"/>
          </a:p>
        </p:txBody>
      </p:sp>
      <p:pic>
        <p:nvPicPr>
          <p:cNvPr id="10" name="9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79" y="6021288"/>
            <a:ext cx="2467805" cy="720080"/>
          </a:xfrm>
          <a:prstGeom prst="rect">
            <a:avLst/>
          </a:prstGeom>
          <a:noFill/>
          <a:ln>
            <a:noFill/>
          </a:ln>
        </p:spPr>
      </p:pic>
      <p:sp>
        <p:nvSpPr>
          <p:cNvPr id="13" name="3 Marcador de texto"/>
          <p:cNvSpPr>
            <a:spLocks noGrp="1"/>
          </p:cNvSpPr>
          <p:nvPr>
            <p:ph type="body" sz="half" idx="2"/>
          </p:nvPr>
        </p:nvSpPr>
        <p:spPr>
          <a:xfrm>
            <a:off x="467544" y="1628800"/>
            <a:ext cx="4320480" cy="2520280"/>
          </a:xfrm>
        </p:spPr>
        <p:txBody>
          <a:bodyPr>
            <a:normAutofit/>
          </a:bodyPr>
          <a:lstStyle/>
          <a:p>
            <a:pPr algn="just"/>
            <a:r>
              <a:rPr lang="es-CO" sz="1600" dirty="0" smtClean="0"/>
              <a:t>La imagen  muestra el desarrollo de seguridad del parque fotovoltaico, con el fin de salvaguardar los activos de la empresa y la seguridad del personal de la comunidad.</a:t>
            </a:r>
            <a:endParaRPr lang="es-CO" sz="1600" dirty="0"/>
          </a:p>
        </p:txBody>
      </p:sp>
      <p:sp>
        <p:nvSpPr>
          <p:cNvPr id="14" name="1 Título"/>
          <p:cNvSpPr>
            <a:spLocks noGrp="1"/>
          </p:cNvSpPr>
          <p:nvPr>
            <p:ph type="title"/>
          </p:nvPr>
        </p:nvSpPr>
        <p:spPr>
          <a:xfrm>
            <a:off x="611560" y="692696"/>
            <a:ext cx="5486400" cy="566738"/>
          </a:xfrm>
        </p:spPr>
        <p:txBody>
          <a:bodyPr/>
          <a:lstStyle/>
          <a:p>
            <a:r>
              <a:rPr lang="es-CO" dirty="0" smtClean="0"/>
              <a:t>SEGURIDAD PARQUE FOTOVOLTAICO</a:t>
            </a:r>
            <a:endParaRPr lang="es-CO"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3789040"/>
            <a:ext cx="3672408" cy="24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24437" y="980728"/>
            <a:ext cx="303162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4727" y="3119551"/>
            <a:ext cx="4353297" cy="264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0751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76536"/>
            <a:ext cx="3008313" cy="548208"/>
          </a:xfrm>
        </p:spPr>
        <p:txBody>
          <a:bodyPr/>
          <a:lstStyle/>
          <a:p>
            <a:r>
              <a:rPr lang="es-CO" dirty="0" smtClean="0"/>
              <a:t>BENEFICIOS.</a:t>
            </a:r>
            <a:endParaRPr lang="es-CO" dirty="0"/>
          </a:p>
        </p:txBody>
      </p:sp>
      <p:sp>
        <p:nvSpPr>
          <p:cNvPr id="4" name="3 Marcador de texto"/>
          <p:cNvSpPr>
            <a:spLocks noGrp="1"/>
          </p:cNvSpPr>
          <p:nvPr>
            <p:ph type="body" sz="half" idx="2"/>
          </p:nvPr>
        </p:nvSpPr>
        <p:spPr>
          <a:xfrm>
            <a:off x="467544" y="1412776"/>
            <a:ext cx="3744416" cy="4088790"/>
          </a:xfrm>
        </p:spPr>
        <p:txBody>
          <a:bodyPr>
            <a:normAutofit lnSpcReduction="10000"/>
          </a:bodyPr>
          <a:lstStyle/>
          <a:p>
            <a:pPr marL="285750" indent="-285750" algn="just">
              <a:buFont typeface="Wingdings" panose="05000000000000000000" pitchFamily="2" charset="2"/>
              <a:buChar char="v"/>
            </a:pPr>
            <a:r>
              <a:rPr lang="es-CO" dirty="0" smtClean="0"/>
              <a:t>Mitigación  de emisiones atmosféricas al medio ambiente y un sistema autosuficiente.</a:t>
            </a:r>
          </a:p>
          <a:p>
            <a:pPr marL="285750" indent="-285750" algn="just">
              <a:buFont typeface="Wingdings" panose="05000000000000000000" pitchFamily="2" charset="2"/>
              <a:buChar char="v"/>
            </a:pPr>
            <a:endParaRPr lang="es-CO" dirty="0" smtClean="0"/>
          </a:p>
          <a:p>
            <a:pPr marL="285750" indent="-285750" algn="just">
              <a:buFont typeface="Wingdings" panose="05000000000000000000" pitchFamily="2" charset="2"/>
              <a:buChar char="v"/>
            </a:pPr>
            <a:r>
              <a:rPr lang="es-CO" dirty="0" smtClean="0"/>
              <a:t>En el proyecto se beneficio a 24 usuarios  adscritos por la empresa de los cuales cada hogar lo conforma entre 4-8 personas.</a:t>
            </a:r>
          </a:p>
          <a:p>
            <a:pPr algn="just"/>
            <a:endParaRPr lang="es-CO" dirty="0" smtClean="0"/>
          </a:p>
          <a:p>
            <a:pPr marL="285750" indent="-285750" algn="just">
              <a:buFont typeface="Wingdings" panose="05000000000000000000" pitchFamily="2" charset="2"/>
              <a:buChar char="v"/>
            </a:pPr>
            <a:r>
              <a:rPr lang="es-CO" dirty="0" smtClean="0"/>
              <a:t>Reducción de costos  de  combustible  por operación y mantenimiento.</a:t>
            </a:r>
          </a:p>
          <a:p>
            <a:pPr marL="285750" indent="-285750" algn="just">
              <a:buFont typeface="Wingdings" panose="05000000000000000000" pitchFamily="2" charset="2"/>
              <a:buChar char="v"/>
            </a:pPr>
            <a:endParaRPr lang="es-CO" dirty="0" smtClean="0"/>
          </a:p>
          <a:p>
            <a:pPr marL="285750" indent="-285750" algn="just">
              <a:buFont typeface="Wingdings" panose="05000000000000000000" pitchFamily="2" charset="2"/>
              <a:buChar char="v"/>
            </a:pPr>
            <a:r>
              <a:rPr lang="es-CO" dirty="0" smtClean="0"/>
              <a:t>Los materiales utilizados en este proyecto son amigables con el medio ambiente, ya que contienen materiales aislantes para evitar filtraciones con el medio ambiente.</a:t>
            </a:r>
          </a:p>
          <a:p>
            <a:pPr marL="285750" indent="-285750" algn="just">
              <a:buFont typeface="Wingdings" panose="05000000000000000000" pitchFamily="2" charset="2"/>
              <a:buChar char="v"/>
            </a:pPr>
            <a:endParaRPr lang="es-CO" dirty="0" smtClean="0"/>
          </a:p>
          <a:p>
            <a:pPr marL="285750" indent="-285750" algn="just">
              <a:buFont typeface="Wingdings" panose="05000000000000000000" pitchFamily="2" charset="2"/>
              <a:buChar char="v"/>
            </a:pPr>
            <a:r>
              <a:rPr lang="es-CO" dirty="0" smtClean="0"/>
              <a:t>Incremento de las horas de servicio, para abastecer durante diez (10) horas sin radiación solar a la comunidad.</a:t>
            </a:r>
            <a:endParaRPr lang="es-CO" dirty="0"/>
          </a:p>
        </p:txBody>
      </p:sp>
      <p:sp>
        <p:nvSpPr>
          <p:cNvPr id="5" name="4 Marcador de número de diapositiva"/>
          <p:cNvSpPr>
            <a:spLocks noGrp="1"/>
          </p:cNvSpPr>
          <p:nvPr>
            <p:ph type="sldNum" sz="quarter" idx="12"/>
          </p:nvPr>
        </p:nvSpPr>
        <p:spPr/>
        <p:txBody>
          <a:bodyPr/>
          <a:lstStyle/>
          <a:p>
            <a:fld id="{DBCF0E3C-6CE7-4C7C-B6D7-C6F6EED6ED95}" type="slidenum">
              <a:rPr lang="es-CO" smtClean="0"/>
              <a:pPr/>
              <a:t>9</a:t>
            </a:fld>
            <a:endParaRPr lang="es-CO"/>
          </a:p>
        </p:txBody>
      </p:sp>
      <p:sp>
        <p:nvSpPr>
          <p:cNvPr id="6" name="5 Rectángulo"/>
          <p:cNvSpPr/>
          <p:nvPr/>
        </p:nvSpPr>
        <p:spPr>
          <a:xfrm>
            <a:off x="0" y="116632"/>
            <a:ext cx="914400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500" b="1" dirty="0" smtClean="0"/>
              <a:t>SISTEMA FOTOVOLTAICO AMAZONAS</a:t>
            </a:r>
            <a:endParaRPr lang="es-CO" sz="2500" b="1" dirty="0"/>
          </a:p>
        </p:txBody>
      </p:sp>
      <p:pic>
        <p:nvPicPr>
          <p:cNvPr id="7"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0" y="908721"/>
            <a:ext cx="4039985" cy="2880320"/>
          </a:xfrm>
        </p:spPr>
      </p:pic>
      <p:pic>
        <p:nvPicPr>
          <p:cNvPr id="8"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8633" y="3982910"/>
            <a:ext cx="4015815" cy="2605265"/>
          </a:xfrm>
          <a:prstGeom prst="rect">
            <a:avLst/>
          </a:prstGeom>
        </p:spPr>
      </p:pic>
      <p:pic>
        <p:nvPicPr>
          <p:cNvPr id="9" name="8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159979" y="6021288"/>
            <a:ext cx="2467805" cy="720080"/>
          </a:xfrm>
          <a:prstGeom prst="rect">
            <a:avLst/>
          </a:prstGeom>
          <a:noFill/>
          <a:ln>
            <a:noFill/>
          </a:ln>
        </p:spPr>
      </p:pic>
    </p:spTree>
    <p:extLst>
      <p:ext uri="{BB962C8B-B14F-4D97-AF65-F5344CB8AC3E}">
        <p14:creationId xmlns:p14="http://schemas.microsoft.com/office/powerpoint/2010/main" val="38528801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8577</TotalTime>
  <Words>705</Words>
  <Application>Microsoft Office PowerPoint</Application>
  <PresentationFormat>Presentación en pantalla (4:3)</PresentationFormat>
  <Paragraphs>67</Paragraphs>
  <Slides>9</Slides>
  <Notes>8</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¿EN QUE CONSISTE EL PROYECTO?</vt:lpstr>
      <vt:lpstr>FASE UNO: DESARROLLO OBRA CIVIL</vt:lpstr>
      <vt:lpstr>FASE DOS: INSTALACIÓN DEL SISTEMA</vt:lpstr>
      <vt:lpstr>INSTALACIÓN DE BANCO DE BATERÍAS</vt:lpstr>
      <vt:lpstr>MONTAJE DE INVERSORES</vt:lpstr>
      <vt:lpstr>INSTALACIÓN DE INVERSORES Y CARGADORES SOLARES</vt:lpstr>
      <vt:lpstr>SEGURIDAD PARQUE FOTOVOLTAICO</vt:lpstr>
      <vt:lpstr>BENEFICIOS.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TALLERES DE RELACIONAMIENTO COMUNITARIO  ENERGIA PARA EL AMAZONAS ENAM S.A E.SP</dc:title>
  <dc:creator>user</dc:creator>
  <cp:lastModifiedBy>USER</cp:lastModifiedBy>
  <cp:revision>383</cp:revision>
  <cp:lastPrinted>2014-02-26T20:17:07Z</cp:lastPrinted>
  <dcterms:created xsi:type="dcterms:W3CDTF">2010-10-14T16:07:05Z</dcterms:created>
  <dcterms:modified xsi:type="dcterms:W3CDTF">2014-09-22T14:47:24Z</dcterms:modified>
</cp:coreProperties>
</file>